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vitpawar/IBM_DataScience_Assignment/blob/main/Data%20wrangling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assherif98/IBM_Data_Science_Professional_Certification/blob/master/10.Applied_Data_Science_Capstone/Week%203%20Interactive%20Visual%20Analytics%20and%20Dashboard/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vitpawar/IBM_DataScience_Assignment/blob/main/Machine%20Learning%20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ursera.org/professional-certificates/ibm-data-science?&amp;instructors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vitpawar/IBM_DataScience_Assignment/blob/main/Anvit%20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vitpawar/IBM_DataScience_Assignment/blob/main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Anvit Pawar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10/07/2023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1517282"/>
            <a:ext cx="10515599" cy="4199948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US" sz="24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US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US" sz="24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US" sz="2400" dirty="0">
              <a:latin typeface="Carlito"/>
              <a:cs typeface="Carlito"/>
            </a:endParaRPr>
          </a:p>
          <a:p>
            <a:r>
              <a:rPr lang="en-US" dirty="0"/>
              <a:t>GitHub URL 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https://github.com/anvitpawar/IBM_DataScience_Assignment/blob/main/Data%20wrangling%20.ipynb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8558"/>
            <a:ext cx="10515601" cy="468840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4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4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24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u="heavy" spc="-10" dirty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https://github.com/anvitpawar/IBM_DataScience_Assignment/blob/main/EDA%20with%20Visualization.ipynb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IN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IN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IN" sz="24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IN" sz="24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IN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IN" sz="3200" dirty="0">
              <a:latin typeface="Carlito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</a:rPr>
              <a:t>https://github.com/anvitpawar/IBM_DataScience_Assignment/blob/main/EDA%20with%20SQL.ipynb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US" sz="24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24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sz="2400" dirty="0">
              <a:latin typeface="Carlito"/>
              <a:cs typeface="Carlito"/>
            </a:endParaRPr>
          </a:p>
          <a:p>
            <a:pPr marL="12700" marR="7620">
              <a:lnSpc>
                <a:spcPct val="150100"/>
              </a:lnSpc>
              <a:spcBef>
                <a:spcPts val="300"/>
              </a:spcBef>
            </a:pPr>
            <a:r>
              <a:rPr lang="en-US" sz="2400" u="heavy" spc="-10" dirty="0">
                <a:solidFill>
                  <a:srgbClr val="2996E1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https://github.com/navassherif98/IBM_Data_Science_Professional_Certification/blob/master/10.Applied_Data_Science_Capstone/Week%203%20Interactive%20Visual%20Analytics%20and%20Dashboard/Interactive%20Visual%20Analytics%20with%20Folium.ipynb</a:t>
            </a:r>
            <a:endParaRPr lang="en-US" sz="2400" dirty="0">
              <a:latin typeface="Carlito"/>
              <a:cs typeface="Carlito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1068796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US" sz="24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</a:t>
            </a:r>
            <a:r>
              <a:rPr lang="en-US" sz="2400" u="heavy" spc="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US" sz="2400" dirty="0">
              <a:latin typeface="Carlito"/>
              <a:cs typeface="Carlito"/>
            </a:endParaRPr>
          </a:p>
          <a:p>
            <a:pPr marL="12700" marR="1557020">
              <a:lnSpc>
                <a:spcPct val="150000"/>
              </a:lnSpc>
              <a:spcBef>
                <a:spcPts val="95"/>
              </a:spcBef>
            </a:pPr>
            <a:r>
              <a:rPr lang="en-US" sz="2400" u="heavy" spc="-10" dirty="0">
                <a:solidFill>
                  <a:srgbClr val="2996E1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</a:rPr>
              <a:t>https://github.com/anvitpawar/IBM_DataScience_Assignment/blob/main/plotly_dashboard.py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DFCE55-0D69-BF7B-B73F-443731280F9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337005" y="1898233"/>
            <a:ext cx="5326910" cy="39071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8DA0E-ECD9-5D45-BDA6-58439B66164F}"/>
              </a:ext>
            </a:extLst>
          </p:cNvPr>
          <p:cNvSpPr txBox="1"/>
          <p:nvPr/>
        </p:nvSpPr>
        <p:spPr>
          <a:xfrm>
            <a:off x="1084521" y="2222205"/>
            <a:ext cx="4646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Carlito"/>
              </a:rPr>
              <a:t>GitHub URL :</a:t>
            </a:r>
          </a:p>
          <a:p>
            <a:r>
              <a:rPr lang="en-IN" sz="2400" dirty="0">
                <a:latin typeface="Carlito"/>
                <a:hlinkClick r:id="rId4"/>
              </a:rPr>
              <a:t>https://github.com/anvitpawar/IBM_DataScience_Assignment/blob/main/Machine%20Learning%20Prediction.ipynb</a:t>
            </a:r>
            <a:endParaRPr lang="en-IN" sz="2400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1646047" y="4959469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529" y="1346232"/>
            <a:ext cx="5963918" cy="3354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DA8779-8EAF-94AD-9BDE-456AF19DF644}"/>
              </a:ext>
            </a:extLst>
          </p:cNvPr>
          <p:cNvSpPr txBox="1"/>
          <p:nvPr/>
        </p:nvSpPr>
        <p:spPr>
          <a:xfrm>
            <a:off x="734029" y="5119021"/>
            <a:ext cx="10642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This is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preview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lang="en-US" sz="2400" spc="-15" dirty="0" err="1">
                <a:solidFill>
                  <a:srgbClr val="1C7DDB"/>
                </a:solidFill>
                <a:latin typeface="Carlito"/>
                <a:cs typeface="Carlito"/>
              </a:rPr>
              <a:t>Plotly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 dashboard.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following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sides will show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results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of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EDA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with 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visualization, EDA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SQL, </a:t>
            </a:r>
            <a:r>
              <a:rPr lang="en-US" sz="2400" spc="-25" dirty="0">
                <a:solidFill>
                  <a:srgbClr val="1C7DDB"/>
                </a:solidFill>
                <a:latin typeface="Carlito"/>
                <a:cs typeface="Carlito"/>
              </a:rPr>
              <a:t>Interactive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Map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with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Folium,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and </a:t>
            </a:r>
            <a:r>
              <a:rPr lang="en-US" sz="2400" spc="-10" dirty="0">
                <a:solidFill>
                  <a:srgbClr val="1C7DDB"/>
                </a:solidFill>
                <a:latin typeface="Carlito"/>
                <a:cs typeface="Carlito"/>
              </a:rPr>
              <a:t>finally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results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of our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model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with 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about 83%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1C7DDB"/>
                </a:solidFill>
                <a:latin typeface="Carlito"/>
                <a:cs typeface="Carlito"/>
              </a:rPr>
              <a:t>accuracy.</a:t>
            </a:r>
            <a:endParaRPr lang="en-US" sz="2400" dirty="0">
              <a:solidFill>
                <a:srgbClr val="1C7DDB"/>
              </a:solidFill>
              <a:latin typeface="Carlito"/>
              <a:cs typeface="Carlito"/>
            </a:endParaRPr>
          </a:p>
          <a:p>
            <a:endParaRPr lang="en-IN" sz="2400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30D32C5-E361-366D-9D6E-EA3FB019AB34}"/>
              </a:ext>
            </a:extLst>
          </p:cNvPr>
          <p:cNvSpPr/>
          <p:nvPr/>
        </p:nvSpPr>
        <p:spPr>
          <a:xfrm>
            <a:off x="45720" y="1612959"/>
            <a:ext cx="12100560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99C84-8699-1821-268C-38A23B63C5C8}"/>
              </a:ext>
            </a:extLst>
          </p:cNvPr>
          <p:cNvSpPr txBox="1"/>
          <p:nvPr/>
        </p:nvSpPr>
        <p:spPr>
          <a:xfrm>
            <a:off x="943640" y="4192493"/>
            <a:ext cx="7062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20">
                <a:latin typeface="Carlito"/>
                <a:cs typeface="Carlito"/>
              </a:rPr>
              <a:t>Green indicates successful </a:t>
            </a:r>
            <a:r>
              <a:rPr lang="en-US" sz="1800" spc="-10">
                <a:latin typeface="Carlito"/>
                <a:cs typeface="Carlito"/>
              </a:rPr>
              <a:t>launch; </a:t>
            </a:r>
            <a:r>
              <a:rPr lang="en-US" sz="1800" spc="-15">
                <a:latin typeface="Carlito"/>
                <a:cs typeface="Carlito"/>
              </a:rPr>
              <a:t>Purple </a:t>
            </a:r>
            <a:r>
              <a:rPr lang="en-US" sz="1800" spc="-20">
                <a:latin typeface="Carlito"/>
                <a:cs typeface="Carlito"/>
              </a:rPr>
              <a:t>indicates unsuccessful</a:t>
            </a:r>
            <a:r>
              <a:rPr lang="en-US" sz="1800" spc="180">
                <a:latin typeface="Carlito"/>
                <a:cs typeface="Carlito"/>
              </a:rPr>
              <a:t> </a:t>
            </a:r>
            <a:r>
              <a:rPr lang="en-US" sz="1800" spc="-10">
                <a:latin typeface="Carlito"/>
                <a:cs typeface="Carlito"/>
              </a:rPr>
              <a:t>launch.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6F820-1F10-0AF3-DD58-AEFF30A27829}"/>
              </a:ext>
            </a:extLst>
          </p:cNvPr>
          <p:cNvSpPr txBox="1"/>
          <p:nvPr/>
        </p:nvSpPr>
        <p:spPr>
          <a:xfrm>
            <a:off x="943640" y="4639973"/>
            <a:ext cx="6097772" cy="1410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Graphic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suggests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an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increase </a:t>
            </a:r>
            <a:r>
              <a:rPr lang="en-US" sz="1800" dirty="0">
                <a:solidFill>
                  <a:srgbClr val="1C7DDB"/>
                </a:solidFill>
                <a:latin typeface="Carlito"/>
                <a:cs typeface="Carlito"/>
              </a:rPr>
              <a:t>in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success </a:t>
            </a:r>
            <a:r>
              <a:rPr lang="en-US" sz="1800" spc="-40" dirty="0">
                <a:solidFill>
                  <a:srgbClr val="1C7DDB"/>
                </a:solidFill>
                <a:latin typeface="Carlito"/>
                <a:cs typeface="Carlito"/>
              </a:rPr>
              <a:t>rate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over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time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(indicated </a:t>
            </a:r>
            <a:r>
              <a:rPr lang="en-US" sz="1800" dirty="0">
                <a:solidFill>
                  <a:srgbClr val="1C7DDB"/>
                </a:solidFill>
                <a:latin typeface="Carlito"/>
                <a:cs typeface="Carlito"/>
              </a:rPr>
              <a:t>in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Flight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Number). 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Likely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a big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breakthrough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around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flight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20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which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significantly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increased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success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rate. 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CCAFS appears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be the main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site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as it has the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most</a:t>
            </a:r>
            <a:r>
              <a:rPr lang="en-US" sz="1800" spc="-9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volume.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B6794F41-8340-8C5D-7A83-9F594E65796C}"/>
              </a:ext>
            </a:extLst>
          </p:cNvPr>
          <p:cNvSpPr/>
          <p:nvPr/>
        </p:nvSpPr>
        <p:spPr>
          <a:xfrm>
            <a:off x="45720" y="1581061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69442D-65DC-43C4-1E0D-DB455F3EEBB6}"/>
              </a:ext>
            </a:extLst>
          </p:cNvPr>
          <p:cNvSpPr txBox="1"/>
          <p:nvPr/>
        </p:nvSpPr>
        <p:spPr>
          <a:xfrm>
            <a:off x="677824" y="4267196"/>
            <a:ext cx="7020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20">
                <a:latin typeface="Carlito"/>
                <a:cs typeface="Carlito"/>
              </a:rPr>
              <a:t>Green indicates successful </a:t>
            </a:r>
            <a:r>
              <a:rPr lang="en-US" sz="1800" spc="-10">
                <a:latin typeface="Carlito"/>
                <a:cs typeface="Carlito"/>
              </a:rPr>
              <a:t>launch; </a:t>
            </a:r>
            <a:r>
              <a:rPr lang="en-US" sz="1800" spc="-15">
                <a:latin typeface="Carlito"/>
                <a:cs typeface="Carlito"/>
              </a:rPr>
              <a:t>Purple </a:t>
            </a:r>
            <a:r>
              <a:rPr lang="en-US" sz="1800" spc="-20">
                <a:latin typeface="Carlito"/>
                <a:cs typeface="Carlito"/>
              </a:rPr>
              <a:t>indicates unsuccessful</a:t>
            </a:r>
            <a:r>
              <a:rPr lang="en-US" sz="1800" spc="185">
                <a:latin typeface="Carlito"/>
                <a:cs typeface="Carlito"/>
              </a:rPr>
              <a:t> </a:t>
            </a:r>
            <a:r>
              <a:rPr lang="en-US" sz="1800" spc="-10">
                <a:latin typeface="Carlito"/>
                <a:cs typeface="Carlito"/>
              </a:rPr>
              <a:t>launch.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40065-42FA-3FD1-BDCA-7D8A29D2127E}"/>
              </a:ext>
            </a:extLst>
          </p:cNvPr>
          <p:cNvSpPr txBox="1"/>
          <p:nvPr/>
        </p:nvSpPr>
        <p:spPr>
          <a:xfrm>
            <a:off x="770011" y="4749668"/>
            <a:ext cx="6097772" cy="739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mass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appears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fall mostly between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0-6000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kg. 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Different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launch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sites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also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seem to use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different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payload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mass.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76245AA3-D2C1-65B3-219F-CD89CD2F7B35}"/>
              </a:ext>
            </a:extLst>
          </p:cNvPr>
          <p:cNvSpPr/>
          <p:nvPr/>
        </p:nvSpPr>
        <p:spPr>
          <a:xfrm>
            <a:off x="3380994" y="1671828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9FCCB-7F73-2939-F6ED-68AEE169FED5}"/>
              </a:ext>
            </a:extLst>
          </p:cNvPr>
          <p:cNvSpPr txBox="1"/>
          <p:nvPr/>
        </p:nvSpPr>
        <p:spPr>
          <a:xfrm>
            <a:off x="8860242" y="3752166"/>
            <a:ext cx="2931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Success </a:t>
            </a:r>
            <a:r>
              <a:rPr lang="en-US" sz="1800" spc="-25" dirty="0">
                <a:latin typeface="Carlito"/>
                <a:cs typeface="Carlito"/>
              </a:rPr>
              <a:t>Rate </a:t>
            </a:r>
            <a:r>
              <a:rPr lang="en-US" sz="1800" spc="-20" dirty="0">
                <a:latin typeface="Carlito"/>
                <a:cs typeface="Carlito"/>
              </a:rPr>
              <a:t>Scale</a:t>
            </a:r>
            <a:r>
              <a:rPr lang="en-US" sz="1800" spc="-6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with  </a:t>
            </a:r>
            <a:r>
              <a:rPr lang="en-US" sz="1800" dirty="0">
                <a:latin typeface="Carlito"/>
                <a:cs typeface="Carlito"/>
              </a:rPr>
              <a:t>0 as</a:t>
            </a:r>
            <a:r>
              <a:rPr lang="en-US" sz="1800" spc="-70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0%</a:t>
            </a:r>
            <a:endParaRPr lang="en-US" sz="1800" dirty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lang="en-US" sz="1800" dirty="0">
                <a:latin typeface="Carlito"/>
                <a:cs typeface="Carlito"/>
              </a:rPr>
              <a:t>0.6 as</a:t>
            </a:r>
            <a:r>
              <a:rPr lang="en-US" spc="-195" dirty="0">
                <a:latin typeface="Carlito"/>
                <a:cs typeface="Carlito"/>
              </a:rPr>
              <a:t> </a:t>
            </a:r>
            <a:r>
              <a:rPr lang="en-US" sz="1800" dirty="0">
                <a:latin typeface="Carlito"/>
                <a:cs typeface="Carlito"/>
              </a:rPr>
              <a:t>60% </a:t>
            </a:r>
          </a:p>
          <a:p>
            <a:pPr marL="12700" marR="1182370">
              <a:lnSpc>
                <a:spcPct val="100000"/>
              </a:lnSpc>
            </a:pPr>
            <a:r>
              <a:rPr lang="en-US" sz="1800" dirty="0">
                <a:latin typeface="Carlito"/>
                <a:cs typeface="Carlito"/>
              </a:rPr>
              <a:t>1 as</a:t>
            </a:r>
            <a:r>
              <a:rPr lang="en-US" sz="1800" spc="-12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100%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3594E-AF95-FA55-9CE6-8D302BD41F5B}"/>
              </a:ext>
            </a:extLst>
          </p:cNvPr>
          <p:cNvSpPr txBox="1"/>
          <p:nvPr/>
        </p:nvSpPr>
        <p:spPr>
          <a:xfrm>
            <a:off x="307489" y="5312974"/>
            <a:ext cx="10515599" cy="1425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ES-L1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(1),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GEO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(1), HEO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(1)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have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100%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success </a:t>
            </a:r>
            <a:r>
              <a:rPr lang="en-US" sz="1800" spc="-40" dirty="0">
                <a:solidFill>
                  <a:srgbClr val="1C7DDB"/>
                </a:solidFill>
                <a:latin typeface="Carlito"/>
                <a:cs typeface="Carlito"/>
              </a:rPr>
              <a:t>rate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(sample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sizes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in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parenthesis) 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SSO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(5)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has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100%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success</a:t>
            </a:r>
            <a:r>
              <a:rPr lang="en-US" sz="1800" spc="4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40" dirty="0">
                <a:solidFill>
                  <a:srgbClr val="1C7DDB"/>
                </a:solidFill>
                <a:latin typeface="Carlito"/>
                <a:cs typeface="Carlito"/>
              </a:rPr>
              <a:t>rate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VLEO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(14)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has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decent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success </a:t>
            </a:r>
            <a:r>
              <a:rPr lang="en-US" sz="1800" spc="-40" dirty="0">
                <a:solidFill>
                  <a:srgbClr val="1C7DDB"/>
                </a:solidFill>
                <a:latin typeface="Carlito"/>
                <a:cs typeface="Carlito"/>
              </a:rPr>
              <a:t>rate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and</a:t>
            </a:r>
            <a:r>
              <a:rPr lang="en-US" sz="1800" spc="15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attempts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SO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(1)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has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0% success</a:t>
            </a:r>
            <a:r>
              <a:rPr lang="en-US" sz="1800" spc="8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40" dirty="0">
                <a:solidFill>
                  <a:srgbClr val="1C7DDB"/>
                </a:solidFill>
                <a:latin typeface="Carlito"/>
                <a:cs typeface="Carlito"/>
              </a:rPr>
              <a:t>rate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1800" spc="-40" dirty="0">
                <a:solidFill>
                  <a:srgbClr val="1C7DDB"/>
                </a:solidFill>
                <a:latin typeface="Carlito"/>
                <a:cs typeface="Carlito"/>
              </a:rPr>
              <a:t>GTO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(27)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has the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around 50%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success </a:t>
            </a:r>
            <a:r>
              <a:rPr lang="en-US" sz="1800" spc="-40" dirty="0">
                <a:solidFill>
                  <a:srgbClr val="1C7DDB"/>
                </a:solidFill>
                <a:latin typeface="Carlito"/>
                <a:cs typeface="Carlito"/>
              </a:rPr>
              <a:t>rate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but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largest</a:t>
            </a:r>
            <a:r>
              <a:rPr lang="en-US" sz="1800" spc="22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sample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B92D0FD6-BD3D-D15B-24FA-0AED7A9B7EFF}"/>
              </a:ext>
            </a:extLst>
          </p:cNvPr>
          <p:cNvSpPr/>
          <p:nvPr/>
        </p:nvSpPr>
        <p:spPr>
          <a:xfrm>
            <a:off x="-34558" y="148724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78C4-E2F7-710B-BF26-11D70B8F6ABB}"/>
              </a:ext>
            </a:extLst>
          </p:cNvPr>
          <p:cNvSpPr txBox="1"/>
          <p:nvPr/>
        </p:nvSpPr>
        <p:spPr>
          <a:xfrm>
            <a:off x="550234" y="3863161"/>
            <a:ext cx="7030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20" dirty="0">
                <a:latin typeface="Carlito"/>
                <a:cs typeface="Carlito"/>
              </a:rPr>
              <a:t>Green indicates successful </a:t>
            </a:r>
            <a:r>
              <a:rPr lang="en-US" sz="1800" spc="-10" dirty="0">
                <a:latin typeface="Carlito"/>
                <a:cs typeface="Carlito"/>
              </a:rPr>
              <a:t>launch; </a:t>
            </a:r>
            <a:r>
              <a:rPr lang="en-US" sz="1800" spc="-15" dirty="0">
                <a:latin typeface="Carlito"/>
                <a:cs typeface="Carlito"/>
              </a:rPr>
              <a:t>Purple </a:t>
            </a:r>
            <a:r>
              <a:rPr lang="en-US" sz="1800" spc="-20" dirty="0">
                <a:latin typeface="Carlito"/>
                <a:cs typeface="Carlito"/>
              </a:rPr>
              <a:t>indicates unsuccessful</a:t>
            </a:r>
            <a:r>
              <a:rPr lang="en-US" sz="1800" spc="185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launch.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F01B5-CFB1-6C1D-B5E7-59A563F8E222}"/>
              </a:ext>
            </a:extLst>
          </p:cNvPr>
          <p:cNvSpPr txBox="1"/>
          <p:nvPr/>
        </p:nvSpPr>
        <p:spPr>
          <a:xfrm>
            <a:off x="734028" y="4267390"/>
            <a:ext cx="7980744" cy="198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Launch Orbit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preferences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changed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over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Flight </a:t>
            </a:r>
            <a:r>
              <a:rPr lang="en-US" sz="1800" spc="-50" dirty="0">
                <a:solidFill>
                  <a:srgbClr val="1C7DDB"/>
                </a:solidFill>
                <a:latin typeface="Carlito"/>
                <a:cs typeface="Carlito"/>
              </a:rPr>
              <a:t>Number. 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Launch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Outcome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seems to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correlate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with this</a:t>
            </a:r>
            <a:r>
              <a:rPr lang="en-US" sz="1800" spc="12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preference.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SpaceX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started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with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LEO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orbits which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saw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moderate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success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LEO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and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returned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VLEO </a:t>
            </a:r>
            <a:r>
              <a:rPr lang="en-US" sz="1800" dirty="0">
                <a:solidFill>
                  <a:srgbClr val="1C7DDB"/>
                </a:solidFill>
                <a:latin typeface="Carlito"/>
                <a:cs typeface="Carlito"/>
              </a:rPr>
              <a:t>in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recent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launches 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SpaceX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appears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perform better </a:t>
            </a:r>
            <a:r>
              <a:rPr lang="en-US" sz="1800" dirty="0">
                <a:solidFill>
                  <a:srgbClr val="1C7DDB"/>
                </a:solidFill>
                <a:latin typeface="Carlito"/>
                <a:cs typeface="Carlito"/>
              </a:rPr>
              <a:t>in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lower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orbits or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Sun-synchronous</a:t>
            </a:r>
            <a:r>
              <a:rPr lang="en-US" sz="1800" spc="27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orbits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91A93B5E-2CFF-3080-9B67-3FB6B8CBA92A}"/>
              </a:ext>
            </a:extLst>
          </p:cNvPr>
          <p:cNvSpPr/>
          <p:nvPr/>
        </p:nvSpPr>
        <p:spPr>
          <a:xfrm>
            <a:off x="97536" y="1289004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C8BFC1-4CB8-1E78-C19A-B2026145D9BE}"/>
              </a:ext>
            </a:extLst>
          </p:cNvPr>
          <p:cNvSpPr txBox="1"/>
          <p:nvPr/>
        </p:nvSpPr>
        <p:spPr>
          <a:xfrm>
            <a:off x="770011" y="4011706"/>
            <a:ext cx="7158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spc="-20" dirty="0">
                <a:latin typeface="Carlito"/>
                <a:cs typeface="Carlito"/>
              </a:rPr>
              <a:t>Green indicates successful </a:t>
            </a:r>
            <a:r>
              <a:rPr lang="en-US" sz="1800" spc="-10" dirty="0">
                <a:latin typeface="Carlito"/>
                <a:cs typeface="Carlito"/>
              </a:rPr>
              <a:t>launch; </a:t>
            </a:r>
            <a:r>
              <a:rPr lang="en-US" sz="1800" spc="-15" dirty="0">
                <a:latin typeface="Carlito"/>
                <a:cs typeface="Carlito"/>
              </a:rPr>
              <a:t>Purple </a:t>
            </a:r>
            <a:r>
              <a:rPr lang="en-US" sz="1800" spc="-20" dirty="0">
                <a:latin typeface="Carlito"/>
                <a:cs typeface="Carlito"/>
              </a:rPr>
              <a:t>indicates unsuccessful</a:t>
            </a:r>
            <a:r>
              <a:rPr lang="en-US" sz="1800" spc="185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launch.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E41B3-D67B-91AF-A643-2408E6DCCA29}"/>
              </a:ext>
            </a:extLst>
          </p:cNvPr>
          <p:cNvSpPr txBox="1"/>
          <p:nvPr/>
        </p:nvSpPr>
        <p:spPr>
          <a:xfrm>
            <a:off x="770011" y="4531913"/>
            <a:ext cx="6097772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mass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seems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correlate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with</a:t>
            </a:r>
            <a:r>
              <a:rPr lang="en-US" sz="1800" spc="4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orbit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LEO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and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SSO seem to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have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relatively low payload</a:t>
            </a:r>
            <a:r>
              <a:rPr lang="en-US" sz="1800" spc="13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mass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The other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most successful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orbit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VLEO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only has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mass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values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in the higher end of the</a:t>
            </a:r>
            <a:r>
              <a:rPr lang="en-US" sz="1800" spc="8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range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47C821A8-0F21-78E9-77A8-69239D51F8CD}"/>
              </a:ext>
            </a:extLst>
          </p:cNvPr>
          <p:cNvSpPr/>
          <p:nvPr/>
        </p:nvSpPr>
        <p:spPr>
          <a:xfrm>
            <a:off x="770011" y="1734117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1375E-5472-2AA6-1904-E8D581F9E9CF}"/>
              </a:ext>
            </a:extLst>
          </p:cNvPr>
          <p:cNvSpPr txBox="1"/>
          <p:nvPr/>
        </p:nvSpPr>
        <p:spPr>
          <a:xfrm>
            <a:off x="5665886" y="315811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1800" spc="-20" dirty="0">
                <a:latin typeface="Carlito"/>
                <a:cs typeface="Carlito"/>
              </a:rPr>
              <a:t>95% confidence interval  </a:t>
            </a:r>
            <a:r>
              <a:rPr lang="en-US" sz="1800" spc="-10" dirty="0">
                <a:latin typeface="Carlito"/>
                <a:cs typeface="Carlito"/>
              </a:rPr>
              <a:t>(light blue</a:t>
            </a:r>
            <a:r>
              <a:rPr lang="en-US" sz="1800" spc="-10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shading)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516E0-240F-7BB3-3B71-8779A27CF6A9}"/>
              </a:ext>
            </a:extLst>
          </p:cNvPr>
          <p:cNvSpPr txBox="1"/>
          <p:nvPr/>
        </p:nvSpPr>
        <p:spPr>
          <a:xfrm>
            <a:off x="5665886" y="1805013"/>
            <a:ext cx="6097772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Success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generally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increases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over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time since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2013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with a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slight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dip </a:t>
            </a:r>
            <a:r>
              <a:rPr lang="en-US" sz="1800" dirty="0">
                <a:solidFill>
                  <a:srgbClr val="1C7DDB"/>
                </a:solidFill>
                <a:latin typeface="Carlito"/>
                <a:cs typeface="Carlito"/>
              </a:rPr>
              <a:t>in</a:t>
            </a:r>
            <a:r>
              <a:rPr lang="en-US" sz="1800" spc="5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2018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Success </a:t>
            </a:r>
            <a:r>
              <a:rPr lang="en-US" sz="1800" dirty="0">
                <a:solidFill>
                  <a:srgbClr val="1C7DDB"/>
                </a:solidFill>
                <a:latin typeface="Carlito"/>
                <a:cs typeface="Carlito"/>
              </a:rPr>
              <a:t>in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recent years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at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around</a:t>
            </a:r>
            <a:r>
              <a:rPr lang="en-US" sz="1800" spc="9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80%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81ED4-FE29-97C0-2AFC-E83D1CEAC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385"/>
          <a:stretch/>
        </p:blipFill>
        <p:spPr>
          <a:xfrm>
            <a:off x="531628" y="1653990"/>
            <a:ext cx="4019108" cy="3360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A87D01-7CFA-D2AD-457B-4F2032324BBA}"/>
              </a:ext>
            </a:extLst>
          </p:cNvPr>
          <p:cNvSpPr txBox="1"/>
          <p:nvPr/>
        </p:nvSpPr>
        <p:spPr>
          <a:xfrm>
            <a:off x="4592380" y="1705267"/>
            <a:ext cx="7067992" cy="3561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IN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IN" sz="2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lang="en-IN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lang="en-IN" sz="24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lang="en-IN" sz="2400" spc="-5" dirty="0" err="1">
                <a:solidFill>
                  <a:srgbClr val="404040"/>
                </a:solidFill>
                <a:latin typeface="Carlito"/>
                <a:cs typeface="Carlito"/>
              </a:rPr>
              <a:t>launch_site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 values:  CCAFS SLC-40, KSC LC-39A,</a:t>
            </a:r>
            <a:r>
              <a:rPr lang="en-IN" sz="24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lang="en-IN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6418CF6F-6093-204F-9B4C-174171082616}"/>
              </a:ext>
            </a:extLst>
          </p:cNvPr>
          <p:cNvSpPr/>
          <p:nvPr/>
        </p:nvSpPr>
        <p:spPr>
          <a:xfrm>
            <a:off x="838200" y="1789176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99ADF-1059-AD98-D8FC-F9623176669F}"/>
              </a:ext>
            </a:extLst>
          </p:cNvPr>
          <p:cNvSpPr txBox="1"/>
          <p:nvPr/>
        </p:nvSpPr>
        <p:spPr>
          <a:xfrm>
            <a:off x="9110472" y="2780085"/>
            <a:ext cx="3224323" cy="929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lang="en-US" sz="18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76452ED1-75A6-543A-0135-7D69DE8EBF36}"/>
              </a:ext>
            </a:extLst>
          </p:cNvPr>
          <p:cNvSpPr/>
          <p:nvPr/>
        </p:nvSpPr>
        <p:spPr>
          <a:xfrm>
            <a:off x="770011" y="2151888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24079-3674-A57A-378C-8321067C9320}"/>
              </a:ext>
            </a:extLst>
          </p:cNvPr>
          <p:cNvSpPr txBox="1"/>
          <p:nvPr/>
        </p:nvSpPr>
        <p:spPr>
          <a:xfrm>
            <a:off x="6961631" y="2062831"/>
            <a:ext cx="5036325" cy="2447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US" sz="24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US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A20BC01C-5C36-F6CC-D481-DB6F75B5D624}"/>
              </a:ext>
            </a:extLst>
          </p:cNvPr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B317E-D4A3-5399-709D-F31F7C480827}"/>
              </a:ext>
            </a:extLst>
          </p:cNvPr>
          <p:cNvSpPr txBox="1"/>
          <p:nvPr/>
        </p:nvSpPr>
        <p:spPr>
          <a:xfrm>
            <a:off x="7729870" y="2167743"/>
            <a:ext cx="4593265" cy="2310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lang="en-US" sz="24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lang="en-US" sz="24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lang="en-US" sz="2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lang="en-US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9E784004-56F5-218D-4B18-76D2472BC7BC}"/>
              </a:ext>
            </a:extLst>
          </p:cNvPr>
          <p:cNvSpPr/>
          <p:nvPr/>
        </p:nvSpPr>
        <p:spPr>
          <a:xfrm>
            <a:off x="1015444" y="2223516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B523C-F6B3-F3DD-5D75-8D997DF81C87}"/>
              </a:ext>
            </a:extLst>
          </p:cNvPr>
          <p:cNvSpPr txBox="1"/>
          <p:nvPr/>
        </p:nvSpPr>
        <p:spPr>
          <a:xfrm>
            <a:off x="6972300" y="2246468"/>
            <a:ext cx="5116919" cy="226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lang="en-US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lang="en-US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03A1AC26-5633-4DC9-491E-3626C369C145}"/>
              </a:ext>
            </a:extLst>
          </p:cNvPr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FA579-5DD7-C308-C97C-D29C875B0C48}"/>
              </a:ext>
            </a:extLst>
          </p:cNvPr>
          <p:cNvSpPr txBox="1"/>
          <p:nvPr/>
        </p:nvSpPr>
        <p:spPr>
          <a:xfrm>
            <a:off x="7725156" y="2317414"/>
            <a:ext cx="4138723" cy="1791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lang="en-US" sz="24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 err="1">
                <a:solidFill>
                  <a:srgbClr val="404040"/>
                </a:solidFill>
                <a:latin typeface="Carlito"/>
                <a:cs typeface="Carlito"/>
              </a:rPr>
              <a:t>noninclusively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US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043964" y="1446028"/>
            <a:ext cx="10414008" cy="42849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Collected </a:t>
            </a:r>
            <a:r>
              <a:rPr lang="en-US" sz="2400" spc="-35" dirty="0">
                <a:solidFill>
                  <a:srgbClr val="1C7DDB"/>
                </a:solidFill>
                <a:latin typeface="Carlito"/>
                <a:cs typeface="Carlito"/>
              </a:rPr>
              <a:t>data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from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public SpaceX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API and </a:t>
            </a:r>
            <a:r>
              <a:rPr lang="en-US" sz="2400" spc="-10" dirty="0">
                <a:solidFill>
                  <a:srgbClr val="1C7DDB"/>
                </a:solidFill>
                <a:latin typeface="Carlito"/>
                <a:cs typeface="Carlito"/>
              </a:rPr>
              <a:t>SpaceX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Wikipedia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page. </a:t>
            </a:r>
            <a:r>
              <a:rPr lang="en-US" sz="2400" spc="-25" dirty="0">
                <a:solidFill>
                  <a:srgbClr val="1C7DDB"/>
                </a:solidFill>
                <a:latin typeface="Carlito"/>
                <a:cs typeface="Carlito"/>
              </a:rPr>
              <a:t>Created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labels 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column </a:t>
            </a:r>
            <a:r>
              <a:rPr lang="en-US" sz="2400" spc="-35" dirty="0">
                <a:solidFill>
                  <a:srgbClr val="1C7DDB"/>
                </a:solidFill>
                <a:latin typeface="Carlito"/>
                <a:cs typeface="Carlito"/>
              </a:rPr>
              <a:t>‘class’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which classifies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successful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landings.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Explored </a:t>
            </a:r>
            <a:r>
              <a:rPr lang="en-US" sz="2400" spc="-35" dirty="0">
                <a:solidFill>
                  <a:srgbClr val="1C7DDB"/>
                </a:solidFill>
                <a:latin typeface="Carlito"/>
                <a:cs typeface="Carlito"/>
              </a:rPr>
              <a:t>data </a:t>
            </a:r>
            <a:r>
              <a:rPr lang="en-US" sz="2400" spc="-10" dirty="0">
                <a:solidFill>
                  <a:srgbClr val="1C7DDB"/>
                </a:solidFill>
                <a:latin typeface="Carlito"/>
                <a:cs typeface="Carlito"/>
              </a:rPr>
              <a:t>using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SQL, 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visualization, </a:t>
            </a:r>
            <a:r>
              <a:rPr lang="en-US" sz="2400" spc="-25" dirty="0">
                <a:solidFill>
                  <a:srgbClr val="1C7DDB"/>
                </a:solidFill>
                <a:latin typeface="Carlito"/>
                <a:cs typeface="Carlito"/>
              </a:rPr>
              <a:t>folium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maps,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and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dashboards. </a:t>
            </a:r>
            <a:r>
              <a:rPr lang="en-US" sz="2400" spc="-25" dirty="0">
                <a:solidFill>
                  <a:srgbClr val="1C7DDB"/>
                </a:solidFill>
                <a:latin typeface="Carlito"/>
                <a:cs typeface="Carlito"/>
              </a:rPr>
              <a:t>Gathered </a:t>
            </a:r>
            <a:r>
              <a:rPr lang="en-US" sz="2400" spc="-30" dirty="0">
                <a:solidFill>
                  <a:srgbClr val="1C7DDB"/>
                </a:solidFill>
                <a:latin typeface="Carlito"/>
                <a:cs typeface="Carlito"/>
              </a:rPr>
              <a:t>relevant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columns </a:t>
            </a:r>
            <a:r>
              <a:rPr lang="en-US" sz="2400" spc="-30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be </a:t>
            </a:r>
            <a:r>
              <a:rPr lang="en-US" sz="2400" spc="-10" dirty="0">
                <a:solidFill>
                  <a:srgbClr val="1C7DDB"/>
                </a:solidFill>
                <a:latin typeface="Carlito"/>
                <a:cs typeface="Carlito"/>
              </a:rPr>
              <a:t>used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as  </a:t>
            </a:r>
            <a:r>
              <a:rPr lang="en-US" sz="2400" spc="-30" dirty="0">
                <a:solidFill>
                  <a:srgbClr val="1C7DDB"/>
                </a:solidFill>
                <a:latin typeface="Carlito"/>
                <a:cs typeface="Carlito"/>
              </a:rPr>
              <a:t>features.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Changed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all </a:t>
            </a:r>
            <a:r>
              <a:rPr lang="en-US" sz="2400" spc="-25" dirty="0">
                <a:solidFill>
                  <a:srgbClr val="1C7DDB"/>
                </a:solidFill>
                <a:latin typeface="Carlito"/>
                <a:cs typeface="Carlito"/>
              </a:rPr>
              <a:t>categorical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variables </a:t>
            </a:r>
            <a:r>
              <a:rPr lang="en-US" sz="2400" spc="-30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binary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using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one hot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encoding.  </a:t>
            </a:r>
            <a:r>
              <a:rPr lang="en-US" sz="2400" spc="-25" dirty="0">
                <a:solidFill>
                  <a:srgbClr val="1C7DDB"/>
                </a:solidFill>
                <a:latin typeface="Carlito"/>
                <a:cs typeface="Carlito"/>
              </a:rPr>
              <a:t>Standardized </a:t>
            </a:r>
            <a:r>
              <a:rPr lang="en-US" sz="2400" spc="-35" dirty="0">
                <a:solidFill>
                  <a:srgbClr val="1C7DDB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and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used </a:t>
            </a:r>
            <a:r>
              <a:rPr lang="en-US" sz="2400" spc="-20" dirty="0" err="1">
                <a:solidFill>
                  <a:srgbClr val="1C7DDB"/>
                </a:solidFill>
                <a:latin typeface="Carlito"/>
                <a:cs typeface="Carlito"/>
              </a:rPr>
              <a:t>GridSearchCV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2400" spc="-30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find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best </a:t>
            </a:r>
            <a:r>
              <a:rPr lang="en-US" sz="2400" spc="-40" dirty="0">
                <a:solidFill>
                  <a:srgbClr val="1C7DDB"/>
                </a:solidFill>
                <a:latin typeface="Carlito"/>
                <a:cs typeface="Carlito"/>
              </a:rPr>
              <a:t>parameters </a:t>
            </a:r>
            <a:r>
              <a:rPr lang="en-US" sz="2400" spc="-35" dirty="0">
                <a:solidFill>
                  <a:srgbClr val="1C7DDB"/>
                </a:solidFill>
                <a:latin typeface="Carlito"/>
                <a:cs typeface="Carlito"/>
              </a:rPr>
              <a:t>for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machine learning  models.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Visualize </a:t>
            </a:r>
            <a:r>
              <a:rPr lang="en-US" sz="2400" spc="-25" dirty="0">
                <a:solidFill>
                  <a:srgbClr val="1C7DDB"/>
                </a:solidFill>
                <a:latin typeface="Carlito"/>
                <a:cs typeface="Carlito"/>
              </a:rPr>
              <a:t>accuracy score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of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all</a:t>
            </a:r>
            <a:r>
              <a:rPr lang="en-US" sz="2400" spc="-4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models.</a:t>
            </a:r>
            <a:endParaRPr lang="en-US" sz="2400" dirty="0">
              <a:solidFill>
                <a:srgbClr val="1C7DD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24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Four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machine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learning models </a:t>
            </a:r>
            <a:r>
              <a:rPr lang="en-US" sz="2400" spc="-25" dirty="0">
                <a:solidFill>
                  <a:srgbClr val="1C7DDB"/>
                </a:solidFill>
                <a:latin typeface="Carlito"/>
                <a:cs typeface="Carlito"/>
              </a:rPr>
              <a:t>were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produced: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Logistic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Regression,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Support </a:t>
            </a:r>
            <a:r>
              <a:rPr lang="en-US" sz="2400" spc="-50" dirty="0">
                <a:solidFill>
                  <a:srgbClr val="1C7DDB"/>
                </a:solidFill>
                <a:latin typeface="Carlito"/>
                <a:cs typeface="Carlito"/>
              </a:rPr>
              <a:t>Vector 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Machine,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Decision </a:t>
            </a:r>
            <a:r>
              <a:rPr lang="en-US" sz="2400" spc="-80" dirty="0">
                <a:solidFill>
                  <a:srgbClr val="1C7DDB"/>
                </a:solidFill>
                <a:latin typeface="Carlito"/>
                <a:cs typeface="Carlito"/>
              </a:rPr>
              <a:t>Tree </a:t>
            </a:r>
            <a:r>
              <a:rPr lang="en-US" sz="2400" spc="-45" dirty="0">
                <a:solidFill>
                  <a:srgbClr val="1C7DDB"/>
                </a:solidFill>
                <a:latin typeface="Carlito"/>
                <a:cs typeface="Carlito"/>
              </a:rPr>
              <a:t>Classifier,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and K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Nearest Neighbors.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All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produced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similar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results 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with </a:t>
            </a:r>
            <a:r>
              <a:rPr lang="en-US" sz="2400" spc="-25" dirty="0">
                <a:solidFill>
                  <a:srgbClr val="1C7DDB"/>
                </a:solidFill>
                <a:latin typeface="Carlito"/>
                <a:cs typeface="Carlito"/>
              </a:rPr>
              <a:t>accuracy </a:t>
            </a:r>
            <a:r>
              <a:rPr lang="en-US" sz="2400" spc="-45" dirty="0">
                <a:solidFill>
                  <a:srgbClr val="1C7DDB"/>
                </a:solidFill>
                <a:latin typeface="Carlito"/>
                <a:cs typeface="Carlito"/>
              </a:rPr>
              <a:t>rate </a:t>
            </a:r>
            <a:r>
              <a:rPr lang="en-US" sz="2400" dirty="0">
                <a:solidFill>
                  <a:srgbClr val="1C7DDB"/>
                </a:solidFill>
                <a:latin typeface="Carlito"/>
                <a:cs typeface="Carlito"/>
              </a:rPr>
              <a:t>of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about 83.33%. All models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over </a:t>
            </a:r>
            <a:r>
              <a:rPr lang="en-US" sz="2400" spc="-25" dirty="0">
                <a:solidFill>
                  <a:srgbClr val="1C7DDB"/>
                </a:solidFill>
                <a:latin typeface="Carlito"/>
                <a:cs typeface="Carlito"/>
              </a:rPr>
              <a:t>predicted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successful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landings.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More  </a:t>
            </a:r>
            <a:r>
              <a:rPr lang="en-US" sz="2400" spc="-35" dirty="0">
                <a:solidFill>
                  <a:srgbClr val="1C7DDB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is </a:t>
            </a:r>
            <a:r>
              <a:rPr lang="en-US" sz="2400" spc="-15" dirty="0">
                <a:solidFill>
                  <a:srgbClr val="1C7DDB"/>
                </a:solidFill>
                <a:latin typeface="Carlito"/>
                <a:cs typeface="Carlito"/>
              </a:rPr>
              <a:t>needed </a:t>
            </a:r>
            <a:r>
              <a:rPr lang="en-US" sz="2400" spc="-35" dirty="0">
                <a:solidFill>
                  <a:srgbClr val="1C7DDB"/>
                </a:solidFill>
                <a:latin typeface="Carlito"/>
                <a:cs typeface="Carlito"/>
              </a:rPr>
              <a:t>for </a:t>
            </a:r>
            <a:r>
              <a:rPr lang="en-US" sz="2400" spc="-40" dirty="0">
                <a:solidFill>
                  <a:srgbClr val="1C7DDB"/>
                </a:solidFill>
                <a:latin typeface="Carlito"/>
                <a:cs typeface="Carlito"/>
              </a:rPr>
              <a:t>better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model </a:t>
            </a:r>
            <a:r>
              <a:rPr lang="en-US" sz="2400" spc="-20" dirty="0">
                <a:solidFill>
                  <a:srgbClr val="1C7DDB"/>
                </a:solidFill>
                <a:latin typeface="Carlito"/>
                <a:cs typeface="Carlito"/>
              </a:rPr>
              <a:t>determination </a:t>
            </a:r>
            <a:r>
              <a:rPr lang="en-US" sz="2400" spc="-5" dirty="0">
                <a:solidFill>
                  <a:srgbClr val="1C7DDB"/>
                </a:solidFill>
                <a:latin typeface="Carlito"/>
                <a:cs typeface="Carlito"/>
              </a:rPr>
              <a:t>and</a:t>
            </a:r>
            <a:r>
              <a:rPr lang="en-US" sz="2400" spc="204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2400" spc="-50" dirty="0">
                <a:solidFill>
                  <a:srgbClr val="1C7DDB"/>
                </a:solidFill>
                <a:latin typeface="Carlito"/>
                <a:cs typeface="Carlito"/>
              </a:rPr>
              <a:t>accuracy.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55621A08-8642-79D7-ABC9-151696902DAE}"/>
              </a:ext>
            </a:extLst>
          </p:cNvPr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A9515-5182-295B-030C-3A2D8BC86750}"/>
              </a:ext>
            </a:extLst>
          </p:cNvPr>
          <p:cNvSpPr txBox="1"/>
          <p:nvPr/>
        </p:nvSpPr>
        <p:spPr>
          <a:xfrm>
            <a:off x="6621426" y="1977000"/>
            <a:ext cx="4978695" cy="3195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lang="en-US" sz="2400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lang="en-US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lang="en-US" sz="2400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lang="en-US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2B3F9C2-9D64-2E1B-5339-0A19AB199839}"/>
              </a:ext>
            </a:extLst>
          </p:cNvPr>
          <p:cNvSpPr/>
          <p:nvPr/>
        </p:nvSpPr>
        <p:spPr>
          <a:xfrm>
            <a:off x="734028" y="1433406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28D635-939A-65BD-EE20-C6BE0FC5DEF3}"/>
              </a:ext>
            </a:extLst>
          </p:cNvPr>
          <p:cNvSpPr txBox="1"/>
          <p:nvPr/>
        </p:nvSpPr>
        <p:spPr>
          <a:xfrm>
            <a:off x="6653322" y="1807478"/>
            <a:ext cx="5276408" cy="2869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US" sz="24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US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US" sz="24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US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72D933F0-BB9C-82AE-B647-447FA52B9AE2}"/>
              </a:ext>
            </a:extLst>
          </p:cNvPr>
          <p:cNvSpPr/>
          <p:nvPr/>
        </p:nvSpPr>
        <p:spPr>
          <a:xfrm>
            <a:off x="2028232" y="1896776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5C087-8E31-09F1-FAE9-9A7E91AB5165}"/>
              </a:ext>
            </a:extLst>
          </p:cNvPr>
          <p:cNvSpPr txBox="1"/>
          <p:nvPr/>
        </p:nvSpPr>
        <p:spPr>
          <a:xfrm>
            <a:off x="691116" y="4515917"/>
            <a:ext cx="10766856" cy="102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US" sz="18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US" sz="18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lang="en-US" sz="18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DE004207-E6E4-371F-4D07-607ACE44F6E7}"/>
              </a:ext>
            </a:extLst>
          </p:cNvPr>
          <p:cNvSpPr/>
          <p:nvPr/>
        </p:nvSpPr>
        <p:spPr>
          <a:xfrm>
            <a:off x="478536" y="2286000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208A9-4EA6-42F3-62D4-FB217A8E161D}"/>
              </a:ext>
            </a:extLst>
          </p:cNvPr>
          <p:cNvSpPr txBox="1"/>
          <p:nvPr/>
        </p:nvSpPr>
        <p:spPr>
          <a:xfrm>
            <a:off x="6940402" y="2286000"/>
            <a:ext cx="5355302" cy="3061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lang="en-US" sz="2400" dirty="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2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400" dirty="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lang="en-US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BB6083F-5AE8-DCA6-45B1-FFAD4CD632B8}"/>
              </a:ext>
            </a:extLst>
          </p:cNvPr>
          <p:cNvSpPr/>
          <p:nvPr/>
        </p:nvSpPr>
        <p:spPr>
          <a:xfrm>
            <a:off x="770011" y="1392758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DCA67-3C51-AA94-43BD-A8986C71C3B8}"/>
              </a:ext>
            </a:extLst>
          </p:cNvPr>
          <p:cNvSpPr txBox="1"/>
          <p:nvPr/>
        </p:nvSpPr>
        <p:spPr>
          <a:xfrm>
            <a:off x="674318" y="5312745"/>
            <a:ext cx="10279379" cy="9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4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ocean.</a:t>
            </a:r>
            <a:endParaRPr lang="en-US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Color-Coded Launch Markers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0439111-1E22-87BD-0B9E-B8B9C9594870}"/>
              </a:ext>
            </a:extLst>
          </p:cNvPr>
          <p:cNvSpPr/>
          <p:nvPr/>
        </p:nvSpPr>
        <p:spPr>
          <a:xfrm>
            <a:off x="3431764" y="1503232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99636-4521-BE1C-31B6-36245FB696B8}"/>
              </a:ext>
            </a:extLst>
          </p:cNvPr>
          <p:cNvSpPr txBox="1"/>
          <p:nvPr/>
        </p:nvSpPr>
        <p:spPr>
          <a:xfrm>
            <a:off x="1254641" y="5198954"/>
            <a:ext cx="10611293" cy="1279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E683568F-EE2E-FAFC-7476-296E1BADCA36}"/>
              </a:ext>
            </a:extLst>
          </p:cNvPr>
          <p:cNvSpPr/>
          <p:nvPr/>
        </p:nvSpPr>
        <p:spPr>
          <a:xfrm>
            <a:off x="810450" y="1458287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5">
            <a:extLst>
              <a:ext uri="{FF2B5EF4-FFF2-40B4-BE49-F238E27FC236}">
                <a16:creationId xmlns:a16="http://schemas.microsoft.com/office/drawing/2014/main" id="{3C2637F5-1352-29FA-486F-6D1D1CC64A6E}"/>
              </a:ext>
            </a:extLst>
          </p:cNvPr>
          <p:cNvGrpSpPr/>
          <p:nvPr/>
        </p:nvGrpSpPr>
        <p:grpSpPr>
          <a:xfrm>
            <a:off x="3952272" y="3240705"/>
            <a:ext cx="7505700" cy="1562100"/>
            <a:chOff x="2802635" y="3552444"/>
            <a:chExt cx="7505700" cy="156210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A38D337-1C70-7DEE-3F43-8363D29BAB31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FFCD390-3152-7E57-2069-272AB67737FB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477FD3B-4558-E28F-72E4-32B2A6718F52}"/>
              </a:ext>
            </a:extLst>
          </p:cNvPr>
          <p:cNvSpPr txBox="1"/>
          <p:nvPr/>
        </p:nvSpPr>
        <p:spPr>
          <a:xfrm>
            <a:off x="734027" y="4999769"/>
            <a:ext cx="10291935" cy="98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areas.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247FAB0-6B87-F498-3BC6-DD3B6BC446B2}"/>
              </a:ext>
            </a:extLst>
          </p:cNvPr>
          <p:cNvSpPr/>
          <p:nvPr/>
        </p:nvSpPr>
        <p:spPr>
          <a:xfrm>
            <a:off x="4355591" y="1434190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F4C937D7-2E3D-12E8-8454-A96F9C10B864}"/>
              </a:ext>
            </a:extLst>
          </p:cNvPr>
          <p:cNvSpPr/>
          <p:nvPr/>
        </p:nvSpPr>
        <p:spPr>
          <a:xfrm>
            <a:off x="7970519" y="1856994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6E144-70A0-D0D0-46E8-58B3CC883AB8}"/>
              </a:ext>
            </a:extLst>
          </p:cNvPr>
          <p:cNvSpPr txBox="1"/>
          <p:nvPr/>
        </p:nvSpPr>
        <p:spPr>
          <a:xfrm>
            <a:off x="964903" y="4700594"/>
            <a:ext cx="10071691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18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US" sz="1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71600"/>
            <a:ext cx="10530114" cy="4653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20" dirty="0">
                <a:solidFill>
                  <a:srgbClr val="1C7DDB"/>
                </a:solidFill>
                <a:latin typeface="Carlito"/>
                <a:cs typeface="Carlito"/>
              </a:rPr>
              <a:t>Commercial </a:t>
            </a:r>
            <a:r>
              <a:rPr lang="en-US" sz="2200" spc="-10" dirty="0">
                <a:solidFill>
                  <a:srgbClr val="1C7DDB"/>
                </a:solidFill>
                <a:latin typeface="Carlito"/>
                <a:cs typeface="Carlito"/>
              </a:rPr>
              <a:t>Space </a:t>
            </a:r>
            <a:r>
              <a:rPr lang="en-US" sz="2200" spc="-25" dirty="0">
                <a:solidFill>
                  <a:srgbClr val="1C7DDB"/>
                </a:solidFill>
                <a:latin typeface="Carlito"/>
                <a:cs typeface="Carlito"/>
              </a:rPr>
              <a:t>Age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is</a:t>
            </a:r>
            <a:r>
              <a:rPr lang="en-US" sz="2200" spc="5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2200" spc="-20" dirty="0">
                <a:solidFill>
                  <a:srgbClr val="1C7DDB"/>
                </a:solidFill>
                <a:latin typeface="Carlito"/>
                <a:cs typeface="Carlito"/>
              </a:rPr>
              <a:t>Here</a:t>
            </a:r>
            <a:endParaRPr lang="en-US" sz="22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rgbClr val="1C7DDB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X </a:t>
            </a:r>
            <a:r>
              <a:rPr lang="en-US" sz="2200" spc="-15" dirty="0">
                <a:solidFill>
                  <a:srgbClr val="1C7DDB"/>
                </a:solidFill>
                <a:latin typeface="Carlito"/>
                <a:cs typeface="Carlito"/>
              </a:rPr>
              <a:t>has </a:t>
            </a:r>
            <a:r>
              <a:rPr lang="en-US" sz="2200" spc="-20" dirty="0">
                <a:solidFill>
                  <a:srgbClr val="1C7DDB"/>
                </a:solidFill>
                <a:latin typeface="Carlito"/>
                <a:cs typeface="Carlito"/>
              </a:rPr>
              <a:t>best pricing </a:t>
            </a:r>
            <a:r>
              <a:rPr lang="en-US" sz="2200" spc="-15" dirty="0">
                <a:solidFill>
                  <a:srgbClr val="1C7DDB"/>
                </a:solidFill>
                <a:latin typeface="Carlito"/>
                <a:cs typeface="Carlito"/>
              </a:rPr>
              <a:t>($62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million </a:t>
            </a:r>
            <a:r>
              <a:rPr lang="en-US" sz="2200" spc="-15" dirty="0">
                <a:solidFill>
                  <a:srgbClr val="1C7DDB"/>
                </a:solidFill>
                <a:latin typeface="Carlito"/>
                <a:cs typeface="Carlito"/>
              </a:rPr>
              <a:t>vs.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$165 million</a:t>
            </a:r>
            <a:r>
              <a:rPr lang="en-US" sz="2200" spc="2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USD)</a:t>
            </a:r>
            <a:endParaRPr lang="en-US" sz="22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25" dirty="0">
                <a:solidFill>
                  <a:srgbClr val="1C7DDB"/>
                </a:solidFill>
                <a:latin typeface="Carlito"/>
                <a:cs typeface="Carlito"/>
              </a:rPr>
              <a:t>Largely </a:t>
            </a:r>
            <a:r>
              <a:rPr lang="en-US" sz="2200" spc="-15" dirty="0">
                <a:solidFill>
                  <a:srgbClr val="1C7DDB"/>
                </a:solidFill>
                <a:latin typeface="Carlito"/>
                <a:cs typeface="Carlito"/>
              </a:rPr>
              <a:t>due </a:t>
            </a:r>
            <a:r>
              <a:rPr lang="en-US" sz="2200" spc="-30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ability </a:t>
            </a:r>
            <a:r>
              <a:rPr lang="en-US" sz="2200" spc="-30" dirty="0">
                <a:solidFill>
                  <a:srgbClr val="1C7DDB"/>
                </a:solidFill>
                <a:latin typeface="Carlito"/>
                <a:cs typeface="Carlito"/>
              </a:rPr>
              <a:t>to recover </a:t>
            </a:r>
            <a:r>
              <a:rPr lang="en-US" sz="2200" spc="-15" dirty="0">
                <a:solidFill>
                  <a:srgbClr val="1C7DDB"/>
                </a:solidFill>
                <a:latin typeface="Carlito"/>
                <a:cs typeface="Carlito"/>
              </a:rPr>
              <a:t>part </a:t>
            </a:r>
            <a:r>
              <a:rPr lang="en-US" sz="2200" dirty="0">
                <a:solidFill>
                  <a:srgbClr val="1C7DDB"/>
                </a:solidFill>
                <a:latin typeface="Carlito"/>
                <a:cs typeface="Carlito"/>
              </a:rPr>
              <a:t>of </a:t>
            </a:r>
            <a:r>
              <a:rPr lang="en-US" sz="2200" spc="-45" dirty="0">
                <a:solidFill>
                  <a:srgbClr val="1C7DDB"/>
                </a:solidFill>
                <a:latin typeface="Carlito"/>
                <a:cs typeface="Carlito"/>
              </a:rPr>
              <a:t>rocket </a:t>
            </a:r>
            <a:r>
              <a:rPr lang="en-US" sz="2200" spc="-25" dirty="0">
                <a:solidFill>
                  <a:srgbClr val="1C7DDB"/>
                </a:solidFill>
                <a:latin typeface="Carlito"/>
                <a:cs typeface="Carlito"/>
              </a:rPr>
              <a:t>(Stage</a:t>
            </a:r>
            <a:r>
              <a:rPr lang="en-US" sz="2200" spc="13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1)</a:t>
            </a:r>
            <a:endParaRPr lang="en-US" sz="22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200" spc="-15" dirty="0">
                <a:solidFill>
                  <a:srgbClr val="1C7DDB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rgbClr val="1C7DDB"/>
                </a:solidFill>
                <a:latin typeface="Carlito"/>
                <a:cs typeface="Carlito"/>
              </a:rPr>
              <a:t>wants </a:t>
            </a:r>
            <a:r>
              <a:rPr lang="en-US" sz="2200" spc="-30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rgbClr val="1C7DDB"/>
                </a:solidFill>
                <a:latin typeface="Carlito"/>
                <a:cs typeface="Carlito"/>
              </a:rPr>
              <a:t>compete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with </a:t>
            </a:r>
            <a:r>
              <a:rPr lang="en-US" sz="2200" spc="-10" dirty="0">
                <a:solidFill>
                  <a:srgbClr val="1C7DDB"/>
                </a:solidFill>
                <a:latin typeface="Carlito"/>
                <a:cs typeface="Carlito"/>
              </a:rPr>
              <a:t>Space</a:t>
            </a:r>
            <a:r>
              <a:rPr lang="en-US" sz="2200" spc="6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X</a:t>
            </a:r>
            <a:endParaRPr lang="en-US" sz="2200" dirty="0">
              <a:solidFill>
                <a:srgbClr val="1C7DDB"/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spc="-10" dirty="0">
                <a:solidFill>
                  <a:srgbClr val="1C7DDB"/>
                </a:solidFill>
                <a:latin typeface="Carlito"/>
                <a:cs typeface="Carlito"/>
              </a:rPr>
              <a:t>Space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Y </a:t>
            </a:r>
            <a:r>
              <a:rPr lang="en-US" sz="2200" spc="-25" dirty="0">
                <a:solidFill>
                  <a:srgbClr val="1C7DDB"/>
                </a:solidFill>
                <a:latin typeface="Carlito"/>
                <a:cs typeface="Carlito"/>
              </a:rPr>
              <a:t>tasks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us </a:t>
            </a:r>
            <a:r>
              <a:rPr lang="en-US" sz="2200" spc="-30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2200" spc="-25" dirty="0">
                <a:solidFill>
                  <a:srgbClr val="1C7DDB"/>
                </a:solidFill>
                <a:latin typeface="Carlito"/>
                <a:cs typeface="Carlito"/>
              </a:rPr>
              <a:t>train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a machine learning model </a:t>
            </a:r>
            <a:r>
              <a:rPr lang="en-US" sz="2200" spc="-60" dirty="0">
                <a:solidFill>
                  <a:srgbClr val="1C7DDB"/>
                </a:solidFill>
                <a:latin typeface="Carlito"/>
                <a:cs typeface="Carlito"/>
              </a:rPr>
              <a:t>to  </a:t>
            </a:r>
            <a:r>
              <a:rPr lang="en-US" sz="2200" spc="-20" dirty="0">
                <a:solidFill>
                  <a:srgbClr val="1C7DDB"/>
                </a:solidFill>
                <a:latin typeface="Carlito"/>
                <a:cs typeface="Carlito"/>
              </a:rPr>
              <a:t>predict successful </a:t>
            </a:r>
            <a:r>
              <a:rPr lang="en-US" sz="2200" spc="-25" dirty="0">
                <a:solidFill>
                  <a:srgbClr val="1C7DDB"/>
                </a:solidFill>
                <a:latin typeface="Carlito"/>
                <a:cs typeface="Carlito"/>
              </a:rPr>
              <a:t>Stage </a:t>
            </a:r>
            <a:r>
              <a:rPr lang="en-US" sz="2200" spc="-5" dirty="0">
                <a:solidFill>
                  <a:srgbClr val="1C7DDB"/>
                </a:solidFill>
                <a:latin typeface="Carlito"/>
                <a:cs typeface="Carlito"/>
              </a:rPr>
              <a:t>1</a:t>
            </a:r>
            <a:r>
              <a:rPr lang="en-US" sz="2200" spc="4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2200" spc="-25" dirty="0">
                <a:solidFill>
                  <a:srgbClr val="1C7DDB"/>
                </a:solidFill>
                <a:latin typeface="Carlito"/>
                <a:cs typeface="Carlito"/>
              </a:rPr>
              <a:t>recovery</a:t>
            </a:r>
            <a:endParaRPr lang="en-US" sz="2200" dirty="0">
              <a:solidFill>
                <a:srgbClr val="1C7DDB"/>
              </a:solidFill>
              <a:latin typeface="Carlito"/>
              <a:cs typeface="Carlito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of Launch Site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98032E9-0007-2817-AD5B-7208957106F3}"/>
              </a:ext>
            </a:extLst>
          </p:cNvPr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3226EE4-1ACB-EDAE-899B-E6C709374EF2}"/>
              </a:ext>
            </a:extLst>
          </p:cNvPr>
          <p:cNvSpPr/>
          <p:nvPr/>
        </p:nvSpPr>
        <p:spPr>
          <a:xfrm>
            <a:off x="1248155" y="2308860"/>
            <a:ext cx="3401568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A0C1355-D6F8-8CC7-9968-7C1F1B3813F4}"/>
              </a:ext>
            </a:extLst>
          </p:cNvPr>
          <p:cNvSpPr/>
          <p:nvPr/>
        </p:nvSpPr>
        <p:spPr>
          <a:xfrm>
            <a:off x="8031480" y="2429255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5C650-0388-BE17-661D-C49F4D59665D}"/>
              </a:ext>
            </a:extLst>
          </p:cNvPr>
          <p:cNvSpPr txBox="1"/>
          <p:nvPr/>
        </p:nvSpPr>
        <p:spPr>
          <a:xfrm>
            <a:off x="1092495" y="5323612"/>
            <a:ext cx="940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18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1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Success and Booster Version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321CD82B-0BBB-F817-B376-8E18827A8A49}"/>
              </a:ext>
            </a:extLst>
          </p:cNvPr>
          <p:cNvSpPr/>
          <p:nvPr/>
        </p:nvSpPr>
        <p:spPr>
          <a:xfrm>
            <a:off x="417958" y="1359652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D5BFA-2795-DC40-4E5F-F681EB00574A}"/>
              </a:ext>
            </a:extLst>
          </p:cNvPr>
          <p:cNvSpPr txBox="1"/>
          <p:nvPr/>
        </p:nvSpPr>
        <p:spPr>
          <a:xfrm>
            <a:off x="734027" y="4443324"/>
            <a:ext cx="10228139" cy="1111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US" sz="1800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18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US" sz="18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18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18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US" sz="18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18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18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US" sz="18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US" sz="18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8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C640C972-D7ED-63BF-20F7-9DA43D1C7159}"/>
              </a:ext>
            </a:extLst>
          </p:cNvPr>
          <p:cNvSpPr/>
          <p:nvPr/>
        </p:nvSpPr>
        <p:spPr>
          <a:xfrm>
            <a:off x="3086100" y="1207008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B598E-E897-D1BA-2217-4404F11A198E}"/>
              </a:ext>
            </a:extLst>
          </p:cNvPr>
          <p:cNvSpPr txBox="1"/>
          <p:nvPr/>
        </p:nvSpPr>
        <p:spPr>
          <a:xfrm>
            <a:off x="539601" y="4663877"/>
            <a:ext cx="11549617" cy="1406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All models had virtually the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same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accuracy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on the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test set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at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83.33% </a:t>
            </a:r>
            <a:r>
              <a:rPr lang="en-US" sz="1800" spc="-45" dirty="0">
                <a:solidFill>
                  <a:srgbClr val="1C7DDB"/>
                </a:solidFill>
                <a:latin typeface="Carlito"/>
                <a:cs typeface="Carlito"/>
              </a:rPr>
              <a:t>accuracy.  </a:t>
            </a:r>
            <a:r>
              <a:rPr lang="en-US" sz="1800" dirty="0">
                <a:solidFill>
                  <a:srgbClr val="1C7DDB"/>
                </a:solidFill>
                <a:latin typeface="Carlito"/>
                <a:cs typeface="Carlito"/>
              </a:rPr>
              <a:t>It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should be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noted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that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test size </a:t>
            </a:r>
            <a:r>
              <a:rPr lang="en-US" sz="1800" dirty="0">
                <a:solidFill>
                  <a:srgbClr val="1C7DDB"/>
                </a:solidFill>
                <a:latin typeface="Carlito"/>
                <a:cs typeface="Carlito"/>
              </a:rPr>
              <a:t>is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small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at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only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sample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size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of</a:t>
            </a:r>
            <a:r>
              <a:rPr lang="en-US" sz="1800" spc="-204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18.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This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can cause large variance </a:t>
            </a:r>
            <a:r>
              <a:rPr lang="en-US" sz="1800" dirty="0">
                <a:solidFill>
                  <a:srgbClr val="1C7DDB"/>
                </a:solidFill>
                <a:latin typeface="Carlito"/>
                <a:cs typeface="Carlito"/>
              </a:rPr>
              <a:t>in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accuracy results,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such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as those in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Decision </a:t>
            </a:r>
            <a:r>
              <a:rPr lang="en-US" sz="1800" spc="-65" dirty="0">
                <a:solidFill>
                  <a:srgbClr val="1C7DDB"/>
                </a:solidFill>
                <a:latin typeface="Carlito"/>
                <a:cs typeface="Carlito"/>
              </a:rPr>
              <a:t>Tree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Classifier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model in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repeated</a:t>
            </a:r>
            <a:r>
              <a:rPr lang="en-US" sz="1800" spc="6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runs.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1800" spc="-55" dirty="0">
                <a:solidFill>
                  <a:srgbClr val="1C7DDB"/>
                </a:solidFill>
                <a:latin typeface="Carlito"/>
                <a:cs typeface="Carlito"/>
              </a:rPr>
              <a:t>We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likely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need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more data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to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determine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best</a:t>
            </a:r>
            <a:r>
              <a:rPr lang="en-US" sz="1800" spc="114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model.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CFDD4F27-9B9B-0FA3-55CF-D2540525E018}"/>
              </a:ext>
            </a:extLst>
          </p:cNvPr>
          <p:cNvSpPr/>
          <p:nvPr/>
        </p:nvSpPr>
        <p:spPr>
          <a:xfrm>
            <a:off x="3075432" y="1219200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2D243-CF87-E7AB-F3C7-3C4559106755}"/>
              </a:ext>
            </a:extLst>
          </p:cNvPr>
          <p:cNvSpPr txBox="1"/>
          <p:nvPr/>
        </p:nvSpPr>
        <p:spPr>
          <a:xfrm>
            <a:off x="8234953" y="2505670"/>
            <a:ext cx="3050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spc="-15" dirty="0">
                <a:latin typeface="Carlito"/>
                <a:cs typeface="Carlito"/>
              </a:rPr>
              <a:t>Correct predictions are  </a:t>
            </a:r>
            <a:r>
              <a:rPr lang="en-US" sz="1800" spc="-5" dirty="0">
                <a:latin typeface="Carlito"/>
                <a:cs typeface="Carlito"/>
              </a:rPr>
              <a:t>on </a:t>
            </a:r>
            <a:r>
              <a:rPr lang="en-US" sz="1800" dirty="0">
                <a:latin typeface="Carlito"/>
                <a:cs typeface="Carlito"/>
              </a:rPr>
              <a:t>a </a:t>
            </a:r>
            <a:r>
              <a:rPr lang="en-US" sz="1800" spc="-10" dirty="0">
                <a:latin typeface="Carlito"/>
                <a:cs typeface="Carlito"/>
              </a:rPr>
              <a:t>diagonal </a:t>
            </a:r>
            <a:r>
              <a:rPr lang="en-US" sz="1800" spc="-20" dirty="0">
                <a:latin typeface="Carlito"/>
                <a:cs typeface="Carlito"/>
              </a:rPr>
              <a:t>from </a:t>
            </a:r>
            <a:r>
              <a:rPr lang="en-US" sz="1800" spc="-15" dirty="0">
                <a:latin typeface="Carlito"/>
                <a:cs typeface="Carlito"/>
              </a:rPr>
              <a:t>top  </a:t>
            </a:r>
            <a:r>
              <a:rPr lang="en-US" sz="1800" spc="-5" dirty="0">
                <a:latin typeface="Carlito"/>
                <a:cs typeface="Carlito"/>
              </a:rPr>
              <a:t>left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0" dirty="0">
                <a:latin typeface="Carlito"/>
                <a:cs typeface="Carlito"/>
              </a:rPr>
              <a:t>bottom</a:t>
            </a:r>
            <a:r>
              <a:rPr lang="en-US" sz="1800" spc="-80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right.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1EBE3-717A-BB02-073A-F77BCD209659}"/>
              </a:ext>
            </a:extLst>
          </p:cNvPr>
          <p:cNvSpPr txBox="1"/>
          <p:nvPr/>
        </p:nvSpPr>
        <p:spPr>
          <a:xfrm>
            <a:off x="750014" y="4858927"/>
            <a:ext cx="10085831" cy="1636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Since </a:t>
            </a:r>
            <a:r>
              <a:rPr lang="en-US" sz="1800" dirty="0">
                <a:solidFill>
                  <a:srgbClr val="1C7DDB"/>
                </a:solidFill>
                <a:latin typeface="Carlito"/>
                <a:cs typeface="Carlito"/>
              </a:rPr>
              <a:t>all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models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performed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same </a:t>
            </a:r>
            <a:r>
              <a:rPr lang="en-US" sz="1800" spc="-25" dirty="0">
                <a:solidFill>
                  <a:srgbClr val="1C7DDB"/>
                </a:solidFill>
                <a:latin typeface="Carlito"/>
                <a:cs typeface="Carlito"/>
              </a:rPr>
              <a:t>for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test set,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confusion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matrix is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same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across </a:t>
            </a:r>
            <a:r>
              <a:rPr lang="en-US" sz="1800" dirty="0">
                <a:solidFill>
                  <a:srgbClr val="1C7DDB"/>
                </a:solidFill>
                <a:latin typeface="Carlito"/>
                <a:cs typeface="Carlito"/>
              </a:rPr>
              <a:t>all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models.  The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models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predicted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12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successful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landings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when the true label</a:t>
            </a:r>
            <a:r>
              <a:rPr lang="en-US" sz="1800" spc="27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was successful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landing.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models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predicted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3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unsuccessful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landings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when the true label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was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unsuccessful</a:t>
            </a:r>
            <a:r>
              <a:rPr lang="en-US" sz="1800" spc="14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landing.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The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models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predicted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3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successful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landings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when the true label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was unsuccessful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landings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(false positives).  </a:t>
            </a:r>
            <a:r>
              <a:rPr lang="en-US" sz="1800" spc="-15" dirty="0">
                <a:solidFill>
                  <a:srgbClr val="1C7DDB"/>
                </a:solidFill>
                <a:latin typeface="Carlito"/>
                <a:cs typeface="Carlito"/>
              </a:rPr>
              <a:t>Our </a:t>
            </a:r>
            <a:r>
              <a:rPr lang="en-US" sz="1800" spc="-5" dirty="0">
                <a:solidFill>
                  <a:srgbClr val="1C7DDB"/>
                </a:solidFill>
                <a:latin typeface="Carlito"/>
                <a:cs typeface="Carlito"/>
              </a:rPr>
              <a:t>models </a:t>
            </a:r>
            <a:r>
              <a:rPr lang="en-US" sz="1800" spc="-20" dirty="0">
                <a:solidFill>
                  <a:srgbClr val="1C7DDB"/>
                </a:solidFill>
                <a:latin typeface="Carlito"/>
                <a:cs typeface="Carlito"/>
              </a:rPr>
              <a:t>over predict successful</a:t>
            </a:r>
            <a:r>
              <a:rPr lang="en-US" sz="1800" spc="13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1800" spc="-10" dirty="0">
                <a:solidFill>
                  <a:srgbClr val="1C7DDB"/>
                </a:solidFill>
                <a:latin typeface="Carlito"/>
                <a:cs typeface="Carlito"/>
              </a:rPr>
              <a:t>landings.</a:t>
            </a:r>
            <a:endParaRPr lang="en-US" sz="1800" dirty="0">
              <a:solidFill>
                <a:srgbClr val="1C7DD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192156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en-US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lang="en-US" sz="24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en-US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lang="en-US" sz="24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 err="1">
                <a:solidFill>
                  <a:srgbClr val="404040"/>
                </a:solidFill>
                <a:latin typeface="Carlito"/>
                <a:cs typeface="Carlito"/>
              </a:rPr>
              <a:t>Allon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 err="1">
                <a:solidFill>
                  <a:srgbClr val="404040"/>
                </a:solidFill>
                <a:latin typeface="Carlito"/>
                <a:cs typeface="Carlito"/>
              </a:rPr>
              <a:t>SpaceY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en-US" sz="24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IN" sz="24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lang="en-IN" sz="24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400" u="heavy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</a:rPr>
              <a:t>https://github.com/anvitpawar/IBM_DataScience_Assignment</a:t>
            </a:r>
            <a:endParaRPr lang="en-IN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IN" sz="2400" dirty="0">
              <a:latin typeface="Carlito"/>
              <a:cs typeface="Carlito"/>
            </a:endParaRPr>
          </a:p>
          <a:p>
            <a:pPr algn="l"/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Instructors: Rav Ahuja, Alex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Aklson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Aije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Egwaikhide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Svetlana Levitan, Romeo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Kienzler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Polong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 Lin, Joseph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Santarcangelo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Azim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Hirjani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Hima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 Vasudevan,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Saishruthi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 Swaminathan, Saeed </a:t>
            </a:r>
            <a:r>
              <a:rPr lang="en-IN" sz="2400" b="1" i="0" dirty="0" err="1">
                <a:solidFill>
                  <a:srgbClr val="24292F"/>
                </a:solidFill>
                <a:effectLst/>
                <a:latin typeface="-apple-system"/>
              </a:rPr>
              <a:t>Aghabozorgi</a:t>
            </a:r>
            <a:r>
              <a:rPr lang="en-IN" sz="2400" b="1" i="0" dirty="0">
                <a:solidFill>
                  <a:srgbClr val="24292F"/>
                </a:solidFill>
                <a:effectLst/>
                <a:latin typeface="-apple-system"/>
              </a:rPr>
              <a:t>, Yan Luo</a:t>
            </a:r>
          </a:p>
          <a:p>
            <a:pPr>
              <a:lnSpc>
                <a:spcPct val="100000"/>
              </a:lnSpc>
            </a:pPr>
            <a:endParaRPr lang="en-IN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IN"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IN" sz="24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IN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IN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IN" sz="24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4"/>
              </a:rPr>
              <a:t>https://www.coursera.org/professional-certificates/ibm-data-science?#instructors</a:t>
            </a:r>
            <a:endParaRPr lang="en-IN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spc="-5" dirty="0">
                <a:solidFill>
                  <a:srgbClr val="1C7DDB"/>
                </a:solidFill>
                <a:latin typeface="Carlito"/>
                <a:cs typeface="Carlito"/>
              </a:rPr>
              <a:t>Combined </a:t>
            </a:r>
            <a:r>
              <a:rPr lang="en-US" sz="8000" spc="-20" dirty="0">
                <a:solidFill>
                  <a:srgbClr val="1C7DDB"/>
                </a:solidFill>
                <a:latin typeface="Carlito"/>
                <a:cs typeface="Carlito"/>
              </a:rPr>
              <a:t>data from </a:t>
            </a:r>
            <a:r>
              <a:rPr lang="en-US" sz="8000" spc="-5" dirty="0">
                <a:solidFill>
                  <a:srgbClr val="1C7DDB"/>
                </a:solidFill>
                <a:latin typeface="Carlito"/>
                <a:cs typeface="Carlito"/>
              </a:rPr>
              <a:t>SpaceX public </a:t>
            </a:r>
            <a:r>
              <a:rPr lang="en-US" sz="8000" dirty="0">
                <a:solidFill>
                  <a:srgbClr val="1C7DDB"/>
                </a:solidFill>
                <a:latin typeface="Carlito"/>
                <a:cs typeface="Carlito"/>
              </a:rPr>
              <a:t>API and </a:t>
            </a:r>
            <a:r>
              <a:rPr lang="en-US" sz="8000" spc="-5" dirty="0">
                <a:solidFill>
                  <a:srgbClr val="1C7DDB"/>
                </a:solidFill>
                <a:latin typeface="Carlito"/>
                <a:cs typeface="Carlito"/>
              </a:rPr>
              <a:t>SpaceX Wikipedia</a:t>
            </a:r>
            <a:r>
              <a:rPr lang="en-US" sz="8000" spc="15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rgbClr val="1C7DDB"/>
                </a:solidFill>
                <a:latin typeface="Carlito"/>
                <a:cs typeface="Carlito"/>
              </a:rPr>
              <a:t>page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spc="-5" dirty="0">
                <a:solidFill>
                  <a:srgbClr val="1C7DDB"/>
                </a:solidFill>
                <a:latin typeface="Carlito"/>
                <a:cs typeface="Carlito"/>
              </a:rPr>
              <a:t>Classifying true landings </a:t>
            </a:r>
            <a:r>
              <a:rPr lang="en-US" sz="8000" dirty="0">
                <a:solidFill>
                  <a:srgbClr val="1C7DDB"/>
                </a:solidFill>
                <a:latin typeface="Carlito"/>
                <a:cs typeface="Carlito"/>
              </a:rPr>
              <a:t>as </a:t>
            </a:r>
            <a:r>
              <a:rPr lang="en-US" sz="8000" spc="-5" dirty="0">
                <a:solidFill>
                  <a:srgbClr val="1C7DDB"/>
                </a:solidFill>
                <a:latin typeface="Carlito"/>
                <a:cs typeface="Carlito"/>
              </a:rPr>
              <a:t>successful </a:t>
            </a:r>
            <a:r>
              <a:rPr lang="en-US" sz="8000" dirty="0">
                <a:solidFill>
                  <a:srgbClr val="1C7DDB"/>
                </a:solidFill>
                <a:latin typeface="Carlito"/>
                <a:cs typeface="Carlito"/>
              </a:rPr>
              <a:t>and </a:t>
            </a:r>
            <a:r>
              <a:rPr lang="en-US" sz="8000" spc="-10" dirty="0">
                <a:solidFill>
                  <a:srgbClr val="1C7DDB"/>
                </a:solidFill>
                <a:latin typeface="Carlito"/>
                <a:cs typeface="Carlito"/>
              </a:rPr>
              <a:t>unsuccessful</a:t>
            </a:r>
            <a:r>
              <a:rPr lang="en-US" sz="8000" spc="-5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US" sz="8000" spc="-5" dirty="0">
                <a:solidFill>
                  <a:srgbClr val="1C7DDB"/>
                </a:solidFill>
                <a:latin typeface="Carlito"/>
                <a:cs typeface="Carlito"/>
              </a:rPr>
              <a:t>otherwise</a:t>
            </a:r>
            <a:endParaRPr lang="en-US" sz="8000" dirty="0">
              <a:solidFill>
                <a:srgbClr val="1C7DDB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lang="en-IN" sz="8000" spc="-45" dirty="0">
                <a:solidFill>
                  <a:srgbClr val="1C7DDB"/>
                </a:solidFill>
                <a:latin typeface="Carlito"/>
                <a:cs typeface="Carlito"/>
              </a:rPr>
              <a:t>Tuned </a:t>
            </a:r>
            <a:r>
              <a:rPr lang="en-IN" sz="8000" dirty="0">
                <a:solidFill>
                  <a:srgbClr val="1C7DDB"/>
                </a:solidFill>
                <a:latin typeface="Carlito"/>
                <a:cs typeface="Carlito"/>
              </a:rPr>
              <a:t>models </a:t>
            </a:r>
            <a:r>
              <a:rPr lang="en-IN" sz="8000" spc="-5" dirty="0">
                <a:solidFill>
                  <a:srgbClr val="1C7DDB"/>
                </a:solidFill>
                <a:latin typeface="Carlito"/>
                <a:cs typeface="Carlito"/>
              </a:rPr>
              <a:t>using</a:t>
            </a:r>
            <a:r>
              <a:rPr lang="en-IN" sz="8000" spc="10" dirty="0">
                <a:solidFill>
                  <a:srgbClr val="1C7DDB"/>
                </a:solidFill>
                <a:latin typeface="Carlito"/>
                <a:cs typeface="Carlito"/>
              </a:rPr>
              <a:t> </a:t>
            </a:r>
            <a:r>
              <a:rPr lang="en-IN" sz="8000" spc="-20" dirty="0" err="1">
                <a:solidFill>
                  <a:srgbClr val="1C7DDB"/>
                </a:solidFill>
                <a:latin typeface="Carlito"/>
                <a:cs typeface="Carlito"/>
              </a:rPr>
              <a:t>GridSearchCV</a:t>
            </a:r>
            <a:endParaRPr lang="en-IN" sz="8000" dirty="0">
              <a:solidFill>
                <a:srgbClr val="1C7DDB"/>
              </a:solidFill>
              <a:latin typeface="Carlito"/>
              <a:cs typeface="Carlit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rgbClr val="1C7DDB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marL="0" marR="42545" indent="0">
              <a:lnSpc>
                <a:spcPts val="2210"/>
              </a:lnSpc>
              <a:spcBef>
                <a:spcPts val="335"/>
              </a:spcBef>
              <a:buNone/>
            </a:pP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0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IN" sz="20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IN" sz="20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0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IN" sz="2000" dirty="0">
              <a:latin typeface="Carlito"/>
              <a:cs typeface="Carlito"/>
            </a:endParaRPr>
          </a:p>
          <a:p>
            <a:pPr marL="0" marR="356235" indent="0">
              <a:lnSpc>
                <a:spcPts val="2300"/>
              </a:lnSpc>
              <a:spcBef>
                <a:spcPts val="1115"/>
              </a:spcBef>
              <a:buNone/>
            </a:pP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IN" sz="20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000" spc="-10" dirty="0" err="1">
                <a:solidFill>
                  <a:srgbClr val="404040"/>
                </a:solidFill>
                <a:latin typeface="Carlito"/>
                <a:cs typeface="Carlito"/>
              </a:rPr>
              <a:t>webscraping</a:t>
            </a:r>
            <a:r>
              <a:rPr lang="en-IN" sz="2000" spc="-10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IN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145"/>
              </a:spcBef>
              <a:buNone/>
            </a:pPr>
            <a:r>
              <a:rPr lang="en-IN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IN" sz="20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IN" sz="20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IN" sz="2000" dirty="0">
              <a:latin typeface="Carlito"/>
              <a:cs typeface="Carlito"/>
            </a:endParaRPr>
          </a:p>
          <a:p>
            <a:pPr marL="0" indent="0">
              <a:lnSpc>
                <a:spcPts val="2300"/>
              </a:lnSpc>
              <a:spcBef>
                <a:spcPts val="1200"/>
              </a:spcBef>
              <a:buNone/>
            </a:pPr>
            <a:r>
              <a:rPr lang="en-IN" sz="2000" spc="-30" dirty="0" err="1">
                <a:solidFill>
                  <a:srgbClr val="404040"/>
                </a:solidFill>
                <a:latin typeface="Carlito"/>
                <a:cs typeface="Carlito"/>
              </a:rPr>
              <a:t>FlightNumber</a:t>
            </a:r>
            <a:r>
              <a:rPr lang="en-IN" sz="2000" spc="-3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en-IN" sz="2000" spc="-25" dirty="0" err="1">
                <a:solidFill>
                  <a:srgbClr val="404040"/>
                </a:solidFill>
                <a:latin typeface="Carlito"/>
                <a:cs typeface="Carlito"/>
              </a:rPr>
              <a:t>BoosterVersion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IN" sz="2000" spc="-5" dirty="0" err="1">
                <a:solidFill>
                  <a:srgbClr val="404040"/>
                </a:solidFill>
                <a:latin typeface="Carlito"/>
                <a:cs typeface="Carlito"/>
              </a:rPr>
              <a:t>LaunchSite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en-IN" sz="20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000" dirty="0" err="1">
                <a:solidFill>
                  <a:srgbClr val="404040"/>
                </a:solidFill>
                <a:latin typeface="Carlito"/>
                <a:cs typeface="Carlito"/>
              </a:rPr>
              <a:t>GridFins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,</a:t>
            </a:r>
            <a:endParaRPr lang="en-IN" sz="2000" dirty="0">
              <a:latin typeface="Carlito"/>
              <a:cs typeface="Carlito"/>
            </a:endParaRPr>
          </a:p>
          <a:p>
            <a:pPr marL="0" indent="0">
              <a:lnSpc>
                <a:spcPts val="2300"/>
              </a:lnSpc>
              <a:buNone/>
            </a:pP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en-IN" sz="2000" spc="-10" dirty="0" err="1">
                <a:solidFill>
                  <a:srgbClr val="404040"/>
                </a:solidFill>
                <a:latin typeface="Carlito"/>
                <a:cs typeface="Carlito"/>
              </a:rPr>
              <a:t>LandingPad</a:t>
            </a:r>
            <a:r>
              <a:rPr lang="en-IN" sz="20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en-IN" sz="2000" spc="-10" dirty="0" err="1">
                <a:solidFill>
                  <a:srgbClr val="404040"/>
                </a:solidFill>
                <a:latin typeface="Carlito"/>
                <a:cs typeface="Carlito"/>
              </a:rPr>
              <a:t>ReusedCount</a:t>
            </a:r>
            <a:r>
              <a:rPr lang="en-IN" sz="20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en-IN" sz="20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lang="en-IN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105"/>
              </a:spcBef>
              <a:buNone/>
            </a:pPr>
            <a:r>
              <a:rPr lang="en-IN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IN" sz="20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</a:t>
            </a:r>
            <a:r>
              <a:rPr lang="en-IN" sz="20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Data</a:t>
            </a:r>
            <a:r>
              <a:rPr lang="en-IN" sz="20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IN" sz="2000" dirty="0">
              <a:latin typeface="Carlito"/>
              <a:cs typeface="Carlito"/>
            </a:endParaRPr>
          </a:p>
          <a:p>
            <a:pPr marL="0" marR="837565" indent="0">
              <a:lnSpc>
                <a:spcPts val="2200"/>
              </a:lnSpc>
              <a:spcBef>
                <a:spcPts val="1440"/>
              </a:spcBef>
              <a:buNone/>
            </a:pPr>
            <a:r>
              <a:rPr lang="en-IN" sz="20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IN" sz="20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IN" sz="20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IN" sz="20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IN" sz="20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IN" sz="20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IN" sz="20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IN" sz="20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IN" sz="20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IN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https://github.com/anvitpawar/IBM_DataScience_Assignment/blob/main/Anvit%20Data%20Collection%20API.ipynb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B5675-006E-0D20-A094-083FDC7C7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765878"/>
            <a:ext cx="5529566" cy="42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2079367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https://github.com/anvitpawar/IBM_DataScience_Assignment/blob/main/Data%20Collection%20with%20Web%20Scraping.ipynb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40E867-FA6B-DE15-9DAB-BAEF8E4D6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722" y="1601306"/>
            <a:ext cx="5639289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2621</Words>
  <Application>Microsoft Office PowerPoint</Application>
  <PresentationFormat>Widescreen</PresentationFormat>
  <Paragraphs>257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-apple-system</vt:lpstr>
      <vt:lpstr>Arial</vt:lpstr>
      <vt:lpstr>Calibri</vt:lpstr>
      <vt:lpstr>Calibri Light</vt:lpstr>
      <vt:lpstr>Carlito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Anvit Pawar</cp:lastModifiedBy>
  <cp:revision>227</cp:revision>
  <dcterms:created xsi:type="dcterms:W3CDTF">2021-04-29T18:58:34Z</dcterms:created>
  <dcterms:modified xsi:type="dcterms:W3CDTF">2023-07-10T10:16:55Z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